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  <a:cs typeface="Carlito" pitchFamily="34" charset="0"/>
              </a:rPr>
              <a:t>L’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  <a:cs typeface="Carlito" pitchFamily="34" charset="0"/>
              </a:rPr>
              <a:t>école</a:t>
            </a: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  <a:cs typeface="Carlito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  <a:cs typeface="Carlito" pitchFamily="34" charset="0"/>
              </a:rPr>
              <a:t>française</a:t>
            </a: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  <a:cs typeface="Carlito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Algerian" pitchFamily="82" charset="0"/>
              <a:cs typeface="Carlito" pitchFamily="34" charset="0"/>
            </a:endParaRPr>
          </a:p>
        </p:txBody>
      </p:sp>
      <p:pic>
        <p:nvPicPr>
          <p:cNvPr id="4" name="Segnaposto contenuto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151541" cy="34563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Le 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</a:rPr>
              <a:t>parcours</a:t>
            </a: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</a:rPr>
              <a:t>scolaire</a:t>
            </a: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 en France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Algerian" pitchFamily="82" charset="0"/>
              </a:rPr>
              <a:t>L’</a:t>
            </a:r>
            <a:r>
              <a:rPr lang="it-IT" sz="3200" b="1" dirty="0" err="1" smtClean="0">
                <a:solidFill>
                  <a:schemeClr val="tx1"/>
                </a:solidFill>
                <a:latin typeface="Algerian" pitchFamily="82" charset="0"/>
              </a:rPr>
              <a:t>école</a:t>
            </a:r>
            <a:r>
              <a:rPr lang="it-IT" sz="3200" b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Algerian" pitchFamily="82" charset="0"/>
              </a:rPr>
              <a:t>secondaire</a:t>
            </a:r>
            <a:endParaRPr lang="it-IT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Le 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</a:rPr>
              <a:t>lycée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C’est le second </a:t>
            </a:r>
            <a:r>
              <a:rPr lang="it-IT" dirty="0" err="1" smtClean="0">
                <a:latin typeface="Algerian" pitchFamily="82" charset="0"/>
              </a:rPr>
              <a:t>cycle</a:t>
            </a:r>
            <a:r>
              <a:rPr lang="it-IT" dirty="0" smtClean="0">
                <a:latin typeface="Algerian" pitchFamily="82" charset="0"/>
              </a:rPr>
              <a:t> de l’</a:t>
            </a:r>
            <a:r>
              <a:rPr lang="it-IT" dirty="0" err="1" smtClean="0">
                <a:latin typeface="Algerian" pitchFamily="82" charset="0"/>
              </a:rPr>
              <a:t>école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secondaire</a:t>
            </a:r>
            <a:r>
              <a:rPr lang="it-IT" dirty="0" smtClean="0">
                <a:latin typeface="Algerian" pitchFamily="82" charset="0"/>
              </a:rPr>
              <a:t> . Au </a:t>
            </a:r>
            <a:r>
              <a:rPr lang="it-IT" dirty="0" err="1" smtClean="0">
                <a:latin typeface="Algerian" pitchFamily="82" charset="0"/>
              </a:rPr>
              <a:t>debut</a:t>
            </a:r>
            <a:r>
              <a:rPr lang="it-IT" dirty="0" smtClean="0">
                <a:latin typeface="Algerian" pitchFamily="82" charset="0"/>
              </a:rPr>
              <a:t> de ce second </a:t>
            </a:r>
            <a:r>
              <a:rPr lang="it-IT" dirty="0" err="1" smtClean="0">
                <a:latin typeface="Algerian" pitchFamily="82" charset="0"/>
              </a:rPr>
              <a:t>cycle</a:t>
            </a:r>
            <a:r>
              <a:rPr lang="it-IT" dirty="0" smtClean="0">
                <a:latin typeface="Algerian" pitchFamily="82" charset="0"/>
              </a:rPr>
              <a:t>, </a:t>
            </a:r>
            <a:r>
              <a:rPr lang="it-IT" dirty="0" err="1" smtClean="0">
                <a:latin typeface="Algerian" pitchFamily="82" charset="0"/>
              </a:rPr>
              <a:t>les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élèves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peuvent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choisir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entre</a:t>
            </a:r>
            <a:r>
              <a:rPr lang="it-IT" dirty="0" smtClean="0">
                <a:latin typeface="Algerian" pitchFamily="82" charset="0"/>
              </a:rPr>
              <a:t> la </a:t>
            </a:r>
            <a:r>
              <a:rPr lang="it-IT" dirty="0" err="1" smtClean="0">
                <a:latin typeface="Algerian" pitchFamily="82" charset="0"/>
              </a:rPr>
              <a:t>poursuite</a:t>
            </a:r>
            <a:r>
              <a:rPr lang="it-IT" dirty="0" smtClean="0">
                <a:latin typeface="Algerian" pitchFamily="82" charset="0"/>
              </a:rPr>
              <a:t> de </a:t>
            </a:r>
            <a:r>
              <a:rPr lang="it-IT" dirty="0" err="1" smtClean="0">
                <a:latin typeface="Algerian" pitchFamily="82" charset="0"/>
              </a:rPr>
              <a:t>leurs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études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dans</a:t>
            </a:r>
            <a:r>
              <a:rPr lang="it-IT" dirty="0" smtClean="0">
                <a:latin typeface="Algerian" pitchFamily="82" charset="0"/>
              </a:rPr>
              <a:t> la filière générale (</a:t>
            </a:r>
            <a:r>
              <a:rPr lang="it-IT" i="1" dirty="0" smtClean="0">
                <a:latin typeface="Algerian" pitchFamily="82" charset="0"/>
              </a:rPr>
              <a:t> </a:t>
            </a:r>
            <a:r>
              <a:rPr lang="it-IT" i="1" dirty="0" err="1" smtClean="0">
                <a:latin typeface="Algerian" pitchFamily="82" charset="0"/>
              </a:rPr>
              <a:t>baccalaureat</a:t>
            </a:r>
            <a:r>
              <a:rPr lang="it-IT" dirty="0" smtClean="0">
                <a:latin typeface="Algerian" pitchFamily="82" charset="0"/>
              </a:rPr>
              <a:t> ) </a:t>
            </a:r>
            <a:r>
              <a:rPr lang="it-IT" dirty="0" err="1" smtClean="0">
                <a:latin typeface="Algerian" pitchFamily="82" charset="0"/>
              </a:rPr>
              <a:t>ou</a:t>
            </a:r>
            <a:r>
              <a:rPr lang="it-IT" dirty="0" smtClean="0">
                <a:latin typeface="Algerian" pitchFamily="82" charset="0"/>
              </a:rPr>
              <a:t> la filière </a:t>
            </a:r>
            <a:r>
              <a:rPr lang="it-IT" dirty="0" err="1" smtClean="0">
                <a:latin typeface="Algerian" pitchFamily="82" charset="0"/>
              </a:rPr>
              <a:t>professionelle</a:t>
            </a:r>
            <a:r>
              <a:rPr lang="it-IT" dirty="0" smtClean="0">
                <a:latin typeface="Algerian" pitchFamily="82" charset="0"/>
              </a:rPr>
              <a:t>  qui </a:t>
            </a:r>
            <a:r>
              <a:rPr lang="it-IT" dirty="0" err="1" smtClean="0">
                <a:latin typeface="Algerian" pitchFamily="82" charset="0"/>
              </a:rPr>
              <a:t>aboutit</a:t>
            </a:r>
            <a:r>
              <a:rPr lang="it-IT" dirty="0" smtClean="0">
                <a:latin typeface="Algerian" pitchFamily="82" charset="0"/>
              </a:rPr>
              <a:t> à </a:t>
            </a:r>
            <a:r>
              <a:rPr lang="it-IT" dirty="0" err="1" smtClean="0">
                <a:latin typeface="Algerian" pitchFamily="82" charset="0"/>
              </a:rPr>
              <a:t>des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diplomes</a:t>
            </a:r>
            <a:r>
              <a:rPr lang="it-IT" dirty="0" smtClean="0">
                <a:latin typeface="Algerian" pitchFamily="82" charset="0"/>
              </a:rPr>
              <a:t> ( CAP </a:t>
            </a:r>
            <a:r>
              <a:rPr lang="it-IT" dirty="0" smtClean="0">
                <a:latin typeface="Algerian" pitchFamily="82" charset="0"/>
              </a:rPr>
              <a:t>et </a:t>
            </a:r>
            <a:r>
              <a:rPr lang="it-IT" dirty="0" smtClean="0">
                <a:latin typeface="Algerian" pitchFamily="82" charset="0"/>
              </a:rPr>
              <a:t>BEP) </a:t>
            </a:r>
            <a:endParaRPr lang="it-IT" dirty="0"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>
                <a:latin typeface="Algerian" panose="04020705040A02060702" pitchFamily="82" charset="0"/>
              </a:rPr>
              <a:t>Le </a:t>
            </a:r>
            <a:r>
              <a:rPr lang="fr-FR" sz="1400" dirty="0" err="1" smtClean="0">
                <a:latin typeface="Algerian" panose="04020705040A02060702" pitchFamily="82" charset="0"/>
              </a:rPr>
              <a:t>Lycèe</a:t>
            </a:r>
            <a:r>
              <a:rPr lang="fr-FR" sz="1400" dirty="0" smtClean="0">
                <a:latin typeface="Algerian" panose="04020705040A02060702" pitchFamily="82" charset="0"/>
              </a:rPr>
              <a:t> </a:t>
            </a:r>
            <a:r>
              <a:rPr lang="fr-FR" sz="1400" dirty="0">
                <a:latin typeface="Algerian" panose="04020705040A02060702" pitchFamily="82" charset="0"/>
              </a:rPr>
              <a:t>dure cinq </a:t>
            </a:r>
            <a:r>
              <a:rPr lang="fr-FR" sz="1400" dirty="0" smtClean="0">
                <a:latin typeface="Algerian" panose="04020705040A02060702" pitchFamily="82" charset="0"/>
              </a:rPr>
              <a:t>ans </a:t>
            </a:r>
            <a:r>
              <a:rPr lang="fr-FR" sz="1400" dirty="0" smtClean="0">
                <a:latin typeface="Algerian" panose="04020705040A02060702" pitchFamily="82" charset="0"/>
              </a:rPr>
              <a:t>Et </a:t>
            </a:r>
            <a:r>
              <a:rPr lang="fr-FR" sz="1400" dirty="0">
                <a:latin typeface="Algerian" panose="04020705040A02060702" pitchFamily="82" charset="0"/>
              </a:rPr>
              <a:t>il commence à partir de la première et se termine à la </a:t>
            </a:r>
            <a:r>
              <a:rPr lang="fr-FR" sz="1400" dirty="0" smtClean="0">
                <a:latin typeface="Algerian" panose="04020705040A02060702" pitchFamily="82" charset="0"/>
              </a:rPr>
              <a:t>cinquième.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>
                <a:latin typeface="Algerian" panose="04020705040A02060702" pitchFamily="82" charset="0"/>
              </a:rPr>
              <a:t>Les </a:t>
            </a:r>
            <a:r>
              <a:rPr lang="fr-FR" sz="1400" dirty="0">
                <a:latin typeface="Algerian" panose="04020705040A02060702" pitchFamily="82" charset="0"/>
              </a:rPr>
              <a:t>étudiants reçoivent un diplôme à la fin de cinq </a:t>
            </a:r>
            <a:r>
              <a:rPr lang="fr-FR" sz="1400" dirty="0" smtClean="0">
                <a:latin typeface="Algerian" panose="04020705040A02060702" pitchFamily="82" charset="0"/>
              </a:rPr>
              <a:t>ans.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Algerian" panose="04020705040A02060702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Algerian" panose="04020705040A02060702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r-FR" sz="1400" dirty="0" smtClean="0">
                <a:latin typeface="Algerian" panose="04020705040A02060702" pitchFamily="82" charset="0"/>
              </a:rPr>
              <a:t>Le </a:t>
            </a:r>
            <a:r>
              <a:rPr lang="fr-FR" sz="1400" dirty="0" err="1" smtClean="0">
                <a:latin typeface="Algerian" panose="04020705040A02060702" pitchFamily="82" charset="0"/>
              </a:rPr>
              <a:t>Lycèe</a:t>
            </a:r>
            <a:r>
              <a:rPr lang="fr-FR" sz="1400" dirty="0" smtClean="0">
                <a:latin typeface="Algerian" panose="04020705040A02060702" pitchFamily="82" charset="0"/>
              </a:rPr>
              <a:t> </a:t>
            </a:r>
            <a:r>
              <a:rPr lang="fr-FR" sz="1400" dirty="0">
                <a:latin typeface="Algerian" panose="04020705040A02060702" pitchFamily="82" charset="0"/>
              </a:rPr>
              <a:t>secondaire est formé par la troisième , la seconde , la </a:t>
            </a:r>
            <a:r>
              <a:rPr lang="fr-FR" sz="1400" dirty="0" smtClean="0">
                <a:latin typeface="Algerian" panose="04020705040A02060702" pitchFamily="82" charset="0"/>
              </a:rPr>
              <a:t>première </a:t>
            </a:r>
            <a:r>
              <a:rPr lang="fr-FR" sz="1400" dirty="0" smtClean="0">
                <a:latin typeface="Algerian" panose="04020705040A02060702" pitchFamily="82" charset="0"/>
              </a:rPr>
              <a:t>et </a:t>
            </a:r>
            <a:r>
              <a:rPr lang="fr-FR" sz="1400" dirty="0" smtClean="0">
                <a:latin typeface="Algerian" panose="04020705040A02060702" pitchFamily="82" charset="0"/>
              </a:rPr>
              <a:t>le terminale.</a:t>
            </a:r>
            <a:endParaRPr lang="fr-FR" sz="1400" dirty="0">
              <a:latin typeface="Algerian" panose="04020705040A02060702" pitchFamily="82" charset="0"/>
            </a:endParaRPr>
          </a:p>
          <a:p>
            <a:pPr>
              <a:lnSpc>
                <a:spcPct val="100000"/>
              </a:lnSpc>
            </a:pPr>
            <a:endParaRPr lang="fr-FR" sz="1600" dirty="0">
              <a:latin typeface="Algerian" panose="04020705040A02060702" pitchFamily="82" charset="0"/>
            </a:endParaRPr>
          </a:p>
          <a:p>
            <a:pPr>
              <a:lnSpc>
                <a:spcPct val="100000"/>
              </a:lnSpc>
            </a:pPr>
            <a:r>
              <a:rPr lang="fr-FR" sz="1400" dirty="0">
                <a:latin typeface="Algerian" panose="04020705040A02060702" pitchFamily="82" charset="0"/>
              </a:rPr>
              <a:t>Les étudiants peuvent choisir de prendre les bac </a:t>
            </a:r>
            <a:r>
              <a:rPr lang="fr-FR" sz="1400" dirty="0" smtClean="0">
                <a:latin typeface="Algerian" panose="04020705040A02060702" pitchFamily="82" charset="0"/>
              </a:rPr>
              <a:t>au lycée ou faire des écoles professionnels pour obtenir des  certificats comme le CAP(certificat aptitudes  professionnels) ou des </a:t>
            </a:r>
            <a:r>
              <a:rPr lang="fr-FR" sz="1400" dirty="0" err="1" smtClean="0">
                <a:latin typeface="Algerian" panose="04020705040A02060702" pitchFamily="82" charset="0"/>
              </a:rPr>
              <a:t>brévets</a:t>
            </a:r>
            <a:r>
              <a:rPr lang="fr-FR" sz="1400" dirty="0" smtClean="0">
                <a:latin typeface="Algerian" panose="04020705040A02060702" pitchFamily="82" charset="0"/>
              </a:rPr>
              <a:t> comme le  BEP(brevet </a:t>
            </a:r>
            <a:r>
              <a:rPr lang="fr-FR" sz="1400" smtClean="0">
                <a:latin typeface="Algerian" panose="04020705040A02060702" pitchFamily="82" charset="0"/>
              </a:rPr>
              <a:t>études professionnels) </a:t>
            </a:r>
            <a:endParaRPr lang="it-IT" sz="1400" dirty="0">
              <a:latin typeface="Algerian" panose="04020705040A02060702" pitchFamily="82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différences</a:t>
            </a:r>
            <a:endParaRPr lang="it-IT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Italie</a:t>
            </a:r>
            <a:endParaRPr lang="it-IT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France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Le </a:t>
            </a:r>
            <a:r>
              <a:rPr lang="it-IT" b="1" dirty="0" err="1" smtClean="0">
                <a:solidFill>
                  <a:srgbClr val="FF0000"/>
                </a:solidFill>
                <a:latin typeface="Algerian" pitchFamily="82" charset="0"/>
              </a:rPr>
              <a:t>bac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franc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48881"/>
            <a:ext cx="6552728" cy="3240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146</Words>
  <Application>Microsoft Office PowerPoint</Application>
  <PresentationFormat>Presentazione su schermo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Alta moda</vt:lpstr>
      <vt:lpstr>L’école française </vt:lpstr>
      <vt:lpstr>Le parcours scolaire en France</vt:lpstr>
      <vt:lpstr>Le lycée</vt:lpstr>
      <vt:lpstr>différences</vt:lpstr>
      <vt:lpstr>Le bac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parcours scolaire en France</dc:title>
  <dc:creator>Antonio</dc:creator>
  <cp:lastModifiedBy>Asus</cp:lastModifiedBy>
  <cp:revision>8</cp:revision>
  <dcterms:created xsi:type="dcterms:W3CDTF">2016-05-02T15:10:05Z</dcterms:created>
  <dcterms:modified xsi:type="dcterms:W3CDTF">2016-05-30T18:17:24Z</dcterms:modified>
</cp:coreProperties>
</file>